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60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1" r:id="rId8"/>
    <p:sldId id="271" r:id="rId9"/>
    <p:sldId id="264" r:id="rId10"/>
    <p:sldId id="267" r:id="rId11"/>
    <p:sldId id="269" r:id="rId12"/>
    <p:sldId id="263" r:id="rId13"/>
    <p:sldId id="279" r:id="rId14"/>
    <p:sldId id="266" r:id="rId15"/>
    <p:sldId id="270" r:id="rId16"/>
    <p:sldId id="273" r:id="rId17"/>
    <p:sldId id="272" r:id="rId18"/>
    <p:sldId id="278" r:id="rId19"/>
    <p:sldId id="274" r:id="rId20"/>
    <p:sldId id="268" r:id="rId21"/>
    <p:sldId id="275" r:id="rId22"/>
    <p:sldId id="277" r:id="rId23"/>
    <p:sldId id="26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0DB433-FFE6-EBEA-FCE0-8AC912208798}" v="10" dt="2024-06-09T14:39:21.503"/>
    <p1510:client id="{B5D0053E-14E3-9A02-CFFB-AC2FD1B4329C}" v="855" dt="2024-06-08T04:43:18.913"/>
    <p1510:client id="{C075772C-A76E-DF44-FA07-0DDDDE991019}" v="1377" dt="2024-06-09T01:15:51.3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31108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20104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21540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078296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79937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10390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72814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4666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93374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0826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5749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6/10/2024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36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blog/2024-03-25-how-to-use-github-copilot-in-your-ide-tips-tricks-and-best-practices/" TargetMode="External"/><Relationship Id="rId2" Type="http://schemas.openxmlformats.org/officeDocument/2006/relationships/hyperlink" Target="https://docs.github.com/en/copilot/using-github-copilot/using-github-copilot-code-suggestions-in-your-edito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.to/github/a-beginners-guide-to-prompt-engineering-with-github-copilot-3ibp" TargetMode="External"/><Relationship Id="rId5" Type="http://schemas.openxmlformats.org/officeDocument/2006/relationships/hyperlink" Target="https://github.blog/2023-05-17-how-github-copilot-is-getting-better-at-understanding-your-code/" TargetMode="External"/><Relationship Id="rId4" Type="http://schemas.openxmlformats.org/officeDocument/2006/relationships/hyperlink" Target="https://github.blog/2023-05-17-inside-github-working-with-the-llms-behind-github-copilot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yar.dobroskok/github-copilot-workspace-new-development-experience-d69857fbd067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ithub.com/en/copilot/using-github-copilot/getting-started-with-github-copilo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2762" y="2378962"/>
            <a:ext cx="4063051" cy="238349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en-US" sz="8000" b="1" err="1"/>
              <a:t>Github</a:t>
            </a:r>
            <a:r>
              <a:rPr lang="en-US" sz="8000" b="1" dirty="0"/>
              <a:t> Copilot</a:t>
            </a:r>
            <a:endParaRPr lang="en-US" sz="8000" b="1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32762" y="1822327"/>
            <a:ext cx="4655719" cy="5654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dirty="0"/>
              <a:t>A practical guide to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C0C973-BF6E-44C9-7100-1FCE90414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15" r="10751" b="11"/>
          <a:stretch/>
        </p:blipFill>
        <p:spPr>
          <a:xfrm>
            <a:off x="20" y="10"/>
            <a:ext cx="6038037" cy="6857990"/>
          </a:xfrm>
          <a:prstGeom prst="rect">
            <a:avLst/>
          </a:prstGeom>
        </p:spPr>
      </p:pic>
      <p:sp>
        <p:nvSpPr>
          <p:cNvPr id="6" name="Subtitle 2">
            <a:extLst>
              <a:ext uri="{FF2B5EF4-FFF2-40B4-BE49-F238E27FC236}">
                <a16:creationId xmlns:a16="http://schemas.microsoft.com/office/drawing/2014/main" id="{6E889CDE-0901-F51B-81CC-03D1D08E84DF}"/>
              </a:ext>
            </a:extLst>
          </p:cNvPr>
          <p:cNvSpPr txBox="1">
            <a:spLocks/>
          </p:cNvSpPr>
          <p:nvPr/>
        </p:nvSpPr>
        <p:spPr>
          <a:xfrm>
            <a:off x="6328279" y="5053136"/>
            <a:ext cx="3523303" cy="8829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System Font Regular"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20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8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System Font Regular"/>
              <a:buNone/>
              <a:defRPr sz="16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dirty="0"/>
              <a:t>Mohammad </a:t>
            </a:r>
            <a:r>
              <a:rPr lang="en-US" dirty="0" err="1"/>
              <a:t>Mostafanejad</a:t>
            </a:r>
            <a:endParaRPr lang="en-US" dirty="0" err="1">
              <a:cs typeface="Calibri"/>
            </a:endParaRPr>
          </a:p>
          <a:p>
            <a:pPr>
              <a:spcBef>
                <a:spcPts val="0"/>
              </a:spcBef>
            </a:pPr>
            <a:r>
              <a:rPr lang="en-US" sz="2000" dirty="0">
                <a:cs typeface="Calibri"/>
              </a:rPr>
              <a:t>Jun 21, 2024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2A9E13F-2A38-684C-50DC-34305A7C1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4913" y="2672232"/>
            <a:ext cx="2084231" cy="180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874F-1C4A-E48D-553C-412715F1C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Top Comments Are Valuable!</a:t>
            </a:r>
            <a:endParaRPr lang="en-US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22B77-8492-43F4-2833-6FE88DF256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en-US" b="1" dirty="0">
                <a:cs typeface="Calibri"/>
              </a:rPr>
              <a:t>Exercise:</a:t>
            </a:r>
          </a:p>
          <a:p>
            <a:endParaRPr lang="en-US" dirty="0">
              <a:cs typeface="Calibri"/>
            </a:endParaRPr>
          </a:p>
          <a:p>
            <a:pPr lvl="1"/>
            <a:r>
              <a:rPr lang="en-US" sz="2800" dirty="0">
                <a:cs typeface="Calibri"/>
              </a:rPr>
              <a:t>Open the </a:t>
            </a:r>
            <a:r>
              <a:rPr lang="en-US" sz="2800" b="1" dirty="0">
                <a:cs typeface="Calibri"/>
              </a:rPr>
              <a:t>01_top_comment_solution.py</a:t>
            </a:r>
            <a:r>
              <a:rPr lang="en-US" sz="2800" dirty="0">
                <a:cs typeface="Calibri"/>
              </a:rPr>
              <a:t> file and in a top-level comment ask Copilot to write a complete calculator class with add, subtract, … functions. Provide as much detail as possible.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61441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F54FF-721B-C4F3-4D47-151725FD6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Be Specific!</a:t>
            </a:r>
            <a:endParaRPr lang="en-US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C6876-08B6-BA97-83ED-3C397B888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All headers, modules and libraries are best to be included/imported manually.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Be specific about the versions or libraries when asking Copilot</a:t>
            </a:r>
          </a:p>
          <a:p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Exercise:</a:t>
            </a:r>
          </a:p>
          <a:p>
            <a:pPr lvl="1"/>
            <a:r>
              <a:rPr lang="en-US" dirty="0">
                <a:cs typeface="Calibri"/>
              </a:rPr>
              <a:t>Open the </a:t>
            </a:r>
            <a:r>
              <a:rPr lang="en-US" b="1" dirty="0">
                <a:cs typeface="Calibri"/>
              </a:rPr>
              <a:t>02_specific_versions.py</a:t>
            </a:r>
            <a:r>
              <a:rPr lang="en-US" dirty="0">
                <a:cs typeface="Calibri"/>
              </a:rPr>
              <a:t> file and instruct Copilot to write a "Hello World" print statement in Python 2.7 and 3.0 for you! </a:t>
            </a:r>
          </a:p>
        </p:txBody>
      </p:sp>
    </p:spTree>
    <p:extLst>
      <p:ext uri="{BB962C8B-B14F-4D97-AF65-F5344CB8AC3E}">
        <p14:creationId xmlns:p14="http://schemas.microsoft.com/office/powerpoint/2010/main" val="6643778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D902-7EA4-F016-7F73-7DAFDA7D3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Context Matters!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26B0-104A-AAC1-E988-58F6A28B9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LLMs make inference based on the context</a:t>
            </a:r>
            <a:endParaRPr lang="en-US" dirty="0"/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If you keep relevant code files open in the IDE, Copilot uses their content to make better suggestions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Closed files do not contribute to the context.</a:t>
            </a:r>
          </a:p>
          <a:p>
            <a:pPr marL="0" indent="0">
              <a:buNone/>
            </a:pP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6991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9B625-6633-A7A9-2C98-2CD4556A6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Context Variables (#)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AECAB7-B331-FA5F-21F2-8E006906B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sz="3000" dirty="0">
              <a:cs typeface="Calibri"/>
            </a:endParaRPr>
          </a:p>
          <a:p>
            <a:r>
              <a:rPr lang="en-US" sz="3000" dirty="0">
                <a:cs typeface="Calibri"/>
              </a:rPr>
              <a:t>Use the </a:t>
            </a:r>
            <a:r>
              <a:rPr lang="en-US" sz="3000" b="1" dirty="0">
                <a:cs typeface="Calibri"/>
              </a:rPr>
              <a:t>#editor </a:t>
            </a:r>
            <a:r>
              <a:rPr lang="en-US" sz="3000" dirty="0">
                <a:cs typeface="Calibri"/>
              </a:rPr>
              <a:t>hook in the chat interface to provide additional context on currently opened files in the (VS)Code.</a:t>
            </a:r>
            <a:endParaRPr lang="en-US"/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Use </a:t>
            </a:r>
            <a:r>
              <a:rPr lang="en-US" b="1" dirty="0">
                <a:cs typeface="Calibri"/>
              </a:rPr>
              <a:t>#file </a:t>
            </a:r>
            <a:r>
              <a:rPr lang="en-US" sz="3000" dirty="0">
                <a:cs typeface="Calibri"/>
              </a:rPr>
              <a:t>to attach a file to your instruction/question to provide targeted context for better outcome</a:t>
            </a:r>
          </a:p>
        </p:txBody>
      </p:sp>
    </p:spTree>
    <p:extLst>
      <p:ext uri="{BB962C8B-B14F-4D97-AF65-F5344CB8AC3E}">
        <p14:creationId xmlns:p14="http://schemas.microsoft.com/office/powerpoint/2010/main" val="1036548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3136-EDD0-0EC2-6C4E-C77FD2A6B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Context Variables (#)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2524CF-75EC-9357-1499-EC215AFB1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</a:pPr>
            <a:r>
              <a:rPr lang="en-US" b="1" dirty="0">
                <a:cs typeface="Calibri"/>
              </a:rPr>
              <a:t>Exercise:</a:t>
            </a:r>
            <a:r>
              <a:rPr lang="en-US" sz="2400" dirty="0">
                <a:cs typeface="Calibri"/>
              </a:rPr>
              <a:t> </a:t>
            </a:r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Work on </a:t>
            </a:r>
            <a:r>
              <a:rPr lang="en-US" b="1" dirty="0">
                <a:cs typeface="Calibri"/>
              </a:rPr>
              <a:t>03_context.py</a:t>
            </a:r>
            <a:r>
              <a:rPr lang="en-US" dirty="0">
                <a:cs typeface="Calibri"/>
              </a:rPr>
              <a:t> and define a calculator class with an </a:t>
            </a:r>
            <a:r>
              <a:rPr lang="en-US" i="1" dirty="0">
                <a:cs typeface="Calibri"/>
              </a:rPr>
              <a:t>add()</a:t>
            </a:r>
            <a:r>
              <a:rPr lang="en-US" dirty="0">
                <a:cs typeface="Calibri"/>
              </a:rPr>
              <a:t> member function which wraps around the </a:t>
            </a:r>
            <a:r>
              <a:rPr lang="en-US" i="1" dirty="0">
                <a:cs typeface="Calibri"/>
              </a:rPr>
              <a:t>add()</a:t>
            </a:r>
            <a:r>
              <a:rPr lang="en-US" dirty="0">
                <a:cs typeface="Calibri"/>
              </a:rPr>
              <a:t> imported from the </a:t>
            </a:r>
            <a:r>
              <a:rPr lang="en-US" b="1" dirty="0">
                <a:cs typeface="Calibri"/>
              </a:rPr>
              <a:t>00_code_completion.py</a:t>
            </a:r>
            <a:r>
              <a:rPr lang="en-US" dirty="0">
                <a:cs typeface="Calibri"/>
              </a:rPr>
              <a:t> module. Then call the function and print the result!</a:t>
            </a:r>
          </a:p>
          <a:p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Exercise:</a:t>
            </a:r>
          </a:p>
          <a:p>
            <a:pPr lvl="1"/>
            <a:r>
              <a:rPr lang="en-US" dirty="0">
                <a:cs typeface="Calibri"/>
              </a:rPr>
              <a:t>Using context variables (#), provide additional context for the calculator class and ask Copilot in the chat how a </a:t>
            </a:r>
            <a:r>
              <a:rPr lang="en-US" b="1" dirty="0">
                <a:cs typeface="Calibri"/>
              </a:rPr>
              <a:t>subtract</a:t>
            </a:r>
            <a:r>
              <a:rPr lang="en-US" dirty="0">
                <a:cs typeface="Calibri"/>
              </a:rPr>
              <a:t> function can be added to the </a:t>
            </a:r>
            <a:r>
              <a:rPr lang="en-US" b="1" dirty="0">
                <a:cs typeface="Calibri"/>
              </a:rPr>
              <a:t>00_code_completion.py</a:t>
            </a:r>
            <a:r>
              <a:rPr lang="en-US" dirty="0">
                <a:cs typeface="Calibri"/>
              </a:rPr>
              <a:t> module or the Calculator class</a:t>
            </a:r>
          </a:p>
        </p:txBody>
      </p:sp>
    </p:spTree>
    <p:extLst>
      <p:ext uri="{BB962C8B-B14F-4D97-AF65-F5344CB8AC3E}">
        <p14:creationId xmlns:p14="http://schemas.microsoft.com/office/powerpoint/2010/main" val="2302658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6B893-A540-C2DA-FC92-D75C7166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Naming Conventions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ABCA6-168B-7E2C-5618-6FBE62EC92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Give your functions and variables meaningful names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Meaningful names create better codes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Meaningful names generate better context and therefore, better suggestions from Copilot</a:t>
            </a:r>
          </a:p>
          <a:p>
            <a:endParaRPr lang="en-US" dirty="0">
              <a:ea typeface="Calibri" panose="020F0502020204030204"/>
              <a:cs typeface="Calibri"/>
            </a:endParaRPr>
          </a:p>
          <a:p>
            <a:r>
              <a:rPr lang="en-US" dirty="0">
                <a:ea typeface="Calibri" panose="020F0502020204030204"/>
                <a:cs typeface="Calibri"/>
              </a:rPr>
              <a:t>Exercise:</a:t>
            </a:r>
          </a:p>
          <a:p>
            <a:pPr lvl="1">
              <a:lnSpc>
                <a:spcPct val="110000"/>
              </a:lnSpc>
            </a:pPr>
            <a:r>
              <a:rPr lang="en-US" dirty="0">
                <a:ea typeface="Calibri" panose="020F0502020204030204"/>
                <a:cs typeface="Calibri"/>
              </a:rPr>
              <a:t>Open the </a:t>
            </a:r>
            <a:r>
              <a:rPr lang="en-US" b="1" dirty="0">
                <a:ea typeface="Calibri" panose="020F0502020204030204"/>
                <a:cs typeface="Calibri"/>
              </a:rPr>
              <a:t>04_naming_convention.py</a:t>
            </a:r>
            <a:r>
              <a:rPr lang="en-US" dirty="0">
                <a:ea typeface="Calibri" panose="020F0502020204030204"/>
                <a:cs typeface="Calibri"/>
              </a:rPr>
              <a:t> file and define a function with a random name [e.g., </a:t>
            </a:r>
            <a:r>
              <a:rPr lang="en-US" i="1" dirty="0">
                <a:ea typeface="Calibri" panose="020F0502020204030204"/>
                <a:cs typeface="Calibri"/>
              </a:rPr>
              <a:t>asdfjkh23m()</a:t>
            </a:r>
            <a:r>
              <a:rPr lang="en-US" dirty="0">
                <a:ea typeface="Calibri" panose="020F0502020204030204"/>
                <a:cs typeface="Calibri"/>
              </a:rPr>
              <a:t>] and see what Copilot suggest for its body.</a:t>
            </a:r>
          </a:p>
        </p:txBody>
      </p:sp>
    </p:spTree>
    <p:extLst>
      <p:ext uri="{BB962C8B-B14F-4D97-AF65-F5344CB8AC3E}">
        <p14:creationId xmlns:p14="http://schemas.microsoft.com/office/powerpoint/2010/main" val="36519620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D4E8F-EFF7-DDA7-2815-F1118D6D4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Examples Help!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4AA5AA-F128-274B-83F9-EF2D108D0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As humans learn new concepts better with specific examples, computer algorithms can do too.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In your instructions and comments, try to provide specific examples (e.g., of the expected output, return values etc.)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b="1" dirty="0">
                <a:ea typeface="Calibri"/>
                <a:cs typeface="Calibri"/>
              </a:rPr>
              <a:t>Exercise</a:t>
            </a:r>
            <a:r>
              <a:rPr lang="en-US" dirty="0">
                <a:ea typeface="Calibri"/>
                <a:cs typeface="Calibri"/>
              </a:rPr>
              <a:t>:</a:t>
            </a:r>
          </a:p>
          <a:p>
            <a:pPr lvl="1"/>
            <a:r>
              <a:rPr lang="en-US" dirty="0">
                <a:ea typeface="Calibri"/>
                <a:cs typeface="Calibri"/>
              </a:rPr>
              <a:t>Open the </a:t>
            </a:r>
            <a:r>
              <a:rPr lang="en-US" b="1" dirty="0">
                <a:ea typeface="Calibri"/>
                <a:cs typeface="Calibri"/>
              </a:rPr>
              <a:t>05_examples.py</a:t>
            </a:r>
            <a:r>
              <a:rPr lang="en-US" dirty="0">
                <a:ea typeface="Calibri"/>
                <a:cs typeface="Calibri"/>
              </a:rPr>
              <a:t> file and instruct Copilot to write a function that takes two array of integers as input and returns the sum of two arrays.</a:t>
            </a:r>
          </a:p>
          <a:p>
            <a:pPr lvl="1"/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47139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94D8B-D997-507C-594C-B25682296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Chat Interface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C5AC63-A22E-5DD0-86C5-77A597E3E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There is a Chat Interface within IDEs that can be used for chatting with Copilot.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dirty="0">
                <a:cs typeface="Calibri"/>
              </a:rPr>
              <a:t>Simply press the Copilot logo on the bottom right bar in the </a:t>
            </a:r>
            <a:r>
              <a:rPr lang="en-US" err="1">
                <a:cs typeface="Calibri"/>
              </a:rPr>
              <a:t>VSCode</a:t>
            </a:r>
            <a:r>
              <a:rPr lang="en-US" dirty="0">
                <a:cs typeface="Calibri"/>
              </a:rPr>
              <a:t> and select </a:t>
            </a:r>
            <a:r>
              <a:rPr lang="en-US" b="1" dirty="0">
                <a:cs typeface="Calibri"/>
              </a:rPr>
              <a:t>GitHub Copilot Chat </a:t>
            </a:r>
            <a:r>
              <a:rPr lang="en-US" dirty="0">
                <a:cs typeface="Calibri"/>
              </a:rPr>
              <a:t>to start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Navigate your conversation using up or down arrow buttons on the keyboard</a:t>
            </a:r>
          </a:p>
        </p:txBody>
      </p:sp>
    </p:spTree>
    <p:extLst>
      <p:ext uri="{BB962C8B-B14F-4D97-AF65-F5344CB8AC3E}">
        <p14:creationId xmlns:p14="http://schemas.microsoft.com/office/powerpoint/2010/main" val="3757617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D5A35-1E6C-4D95-274D-61D4C4EA0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Inline Chat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18C1B-E92B-ACD2-8F67-9085615E0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600" dirty="0">
                <a:cs typeface="Calibri"/>
              </a:rPr>
              <a:t>Chat can be done in an inline fashion</a:t>
            </a:r>
          </a:p>
          <a:p>
            <a:pPr lvl="1"/>
            <a:r>
              <a:rPr lang="en-US" sz="2600" dirty="0">
                <a:cs typeface="Calibri"/>
              </a:rPr>
              <a:t>Press </a:t>
            </a:r>
            <a:r>
              <a:rPr lang="en-US" sz="2600" b="1" dirty="0">
                <a:cs typeface="Calibri"/>
              </a:rPr>
              <a:t>ctrl + I</a:t>
            </a:r>
            <a:r>
              <a:rPr lang="en-US" sz="2600" dirty="0">
                <a:cs typeface="Calibri"/>
              </a:rPr>
              <a:t> to see a pop-up chat bar. </a:t>
            </a:r>
          </a:p>
          <a:p>
            <a:pPr lvl="1"/>
            <a:r>
              <a:rPr lang="en-US" sz="2600" dirty="0">
                <a:cs typeface="Calibri"/>
              </a:rPr>
              <a:t>Useful for quick fixes with code diffs and documentation</a:t>
            </a:r>
          </a:p>
          <a:p>
            <a:pPr lvl="1"/>
            <a:endParaRPr lang="en-US" sz="2200" dirty="0">
              <a:cs typeface="Calibri"/>
            </a:endParaRPr>
          </a:p>
          <a:p>
            <a:r>
              <a:rPr lang="en-US" sz="2600" dirty="0">
                <a:cs typeface="Calibri"/>
              </a:rPr>
              <a:t>Highlighting the relevant code narrows down context and helps with the suggestions</a:t>
            </a:r>
            <a:endParaRPr lang="en-US" dirty="0"/>
          </a:p>
          <a:p>
            <a:endParaRPr lang="en-US" sz="2600" dirty="0">
              <a:cs typeface="Calibri"/>
            </a:endParaRPr>
          </a:p>
          <a:p>
            <a:r>
              <a:rPr lang="en-US" sz="2600" dirty="0">
                <a:cs typeface="Calibri"/>
              </a:rPr>
              <a:t>Look for </a:t>
            </a:r>
            <a:r>
              <a:rPr lang="en-US" sz="2600" b="1" dirty="0">
                <a:cs typeface="Calibri"/>
              </a:rPr>
              <a:t>Magic Sparkles </a:t>
            </a:r>
            <a:r>
              <a:rPr lang="en-US" sz="2600" dirty="0">
                <a:cs typeface="Calibri"/>
              </a:rPr>
              <a:t>to get help from Copilot Inline chat</a:t>
            </a:r>
            <a:endParaRPr lang="en-US" sz="2600" b="1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3742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2AF38-6183-94BB-07E4-65914E688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Inline Chat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4339-BAAB-B9F9-6979-63B8F51C69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b="1" dirty="0">
              <a:cs typeface="Calibri"/>
            </a:endParaRPr>
          </a:p>
          <a:p>
            <a:r>
              <a:rPr lang="en-US" b="1" dirty="0">
                <a:cs typeface="Calibri"/>
              </a:rPr>
              <a:t>Exercise:</a:t>
            </a:r>
            <a:endParaRPr lang="en-US" dirty="0"/>
          </a:p>
          <a:p>
            <a:pPr marL="0" indent="0">
              <a:buNone/>
            </a:pPr>
            <a:endParaRPr lang="en-US" b="1" dirty="0">
              <a:ea typeface="Calibri" panose="020F0502020204030204"/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sz="2800" dirty="0">
                <a:cs typeface="Calibri"/>
              </a:rPr>
              <a:t>Open the </a:t>
            </a:r>
            <a:r>
              <a:rPr lang="en-US" sz="2800" b="1" dirty="0">
                <a:cs typeface="Calibri"/>
              </a:rPr>
              <a:t>05_examples_solution.py</a:t>
            </a:r>
            <a:r>
              <a:rPr lang="en-US" sz="2800" dirty="0">
                <a:cs typeface="Calibri"/>
              </a:rPr>
              <a:t> file and instruct Copilot through inline chat to write NumPy/Google style docstring for your function(s) </a:t>
            </a:r>
            <a:endParaRPr lang="en-US" sz="28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48537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A175-38D4-62A0-EE8C-2BB39FC5B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What is GH Copilot?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84886-DC68-5220-A915-782BB91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9923" y="1380148"/>
            <a:ext cx="10527323" cy="346038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3200" dirty="0">
                <a:ea typeface="+mn-lt"/>
                <a:cs typeface="+mn-lt"/>
              </a:rPr>
              <a:t>``an AI coding assistant that helps you write code faster and with less effort''</a:t>
            </a:r>
          </a:p>
          <a:p>
            <a:pPr marL="0" indent="0">
              <a:lnSpc>
                <a:spcPct val="150000"/>
              </a:lnSpc>
              <a:buNone/>
            </a:pPr>
            <a:endParaRPr lang="en-US" sz="3200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E9FBA-EDD3-6083-F8EA-3267AAED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5780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B0504-3D01-52C5-94A9-F0D8A0054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Slash Commands (/) 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55F7F6-1CEB-2559-5503-A5F02DDF45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The </a:t>
            </a:r>
            <a:r>
              <a:rPr lang="en-US" b="1" dirty="0">
                <a:cs typeface="Calibri"/>
              </a:rPr>
              <a:t>Slash Commands </a:t>
            </a:r>
            <a:r>
              <a:rPr lang="en-US" dirty="0">
                <a:cs typeface="Calibri"/>
              </a:rPr>
              <a:t>are designed for common tasks</a:t>
            </a:r>
          </a:p>
          <a:p>
            <a:endParaRPr lang="en-US" dirty="0">
              <a:ea typeface="+mn-lt"/>
              <a:cs typeface="+mn-lt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/doc </a:t>
            </a:r>
            <a:r>
              <a:rPr lang="en-US" dirty="0">
                <a:ea typeface="+mn-lt"/>
                <a:cs typeface="+mn-lt"/>
              </a:rPr>
              <a:t>---&gt;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Add documentations for objects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/explain</a:t>
            </a:r>
            <a:r>
              <a:rPr lang="en-US" dirty="0">
                <a:ea typeface="+mn-lt"/>
                <a:cs typeface="+mn-lt"/>
              </a:rPr>
              <a:t>  ---&gt; Explain the highlighted code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/fix</a:t>
            </a:r>
            <a:r>
              <a:rPr lang="en-US" dirty="0">
                <a:ea typeface="+mn-lt"/>
                <a:cs typeface="+mn-lt"/>
              </a:rPr>
              <a:t> ---&gt; Provide a potential fix for the highlighted problematic code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/generate</a:t>
            </a:r>
            <a:r>
              <a:rPr lang="en-US" dirty="0">
                <a:ea typeface="+mn-lt"/>
                <a:cs typeface="+mn-lt"/>
              </a:rPr>
              <a:t> ---&gt; Generate code as instructed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/help</a:t>
            </a:r>
            <a:r>
              <a:rPr lang="en-US" dirty="0">
                <a:ea typeface="+mn-lt"/>
                <a:cs typeface="+mn-lt"/>
              </a:rPr>
              <a:t> ---&gt; Get help on Copilot Chat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/optimize</a:t>
            </a:r>
            <a:r>
              <a:rPr lang="en-US" dirty="0">
                <a:ea typeface="+mn-lt"/>
                <a:cs typeface="+mn-lt"/>
              </a:rPr>
              <a:t> ---&gt; Analyze and enhance efficiency of the highlighted code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/simplify </a:t>
            </a:r>
            <a:r>
              <a:rPr lang="en-US" dirty="0">
                <a:ea typeface="+mn-lt"/>
                <a:cs typeface="+mn-lt"/>
              </a:rPr>
              <a:t>---&gt; Simplify the highlighted code</a:t>
            </a:r>
          </a:p>
          <a:p>
            <a:pPr lvl="1">
              <a:lnSpc>
                <a:spcPct val="100000"/>
              </a:lnSpc>
            </a:pPr>
            <a:r>
              <a:rPr lang="en-US" b="1" dirty="0">
                <a:ea typeface="+mn-lt"/>
                <a:cs typeface="+mn-lt"/>
              </a:rPr>
              <a:t>/tests</a:t>
            </a:r>
            <a:r>
              <a:rPr lang="en-US" dirty="0">
                <a:ea typeface="+mn-lt"/>
                <a:cs typeface="+mn-lt"/>
              </a:rPr>
              <a:t> ---&gt; Write unit test for the highlighted code</a:t>
            </a:r>
            <a:endParaRPr lang="en-US" dirty="0">
              <a:cs typeface="Calibri"/>
            </a:endParaRPr>
          </a:p>
          <a:p>
            <a:pPr lvl="1">
              <a:lnSpc>
                <a:spcPct val="100000"/>
              </a:lnSpc>
            </a:pPr>
            <a:r>
              <a:rPr lang="en-US" b="1" dirty="0">
                <a:cs typeface="Calibri"/>
              </a:rPr>
              <a:t>/clear </a:t>
            </a:r>
            <a:r>
              <a:rPr lang="en-US" dirty="0">
                <a:cs typeface="Calibri"/>
              </a:rPr>
              <a:t>---&gt; Clear the chat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86046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B0E-5FD6-3C08-F148-95C5F0D0C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Copilot Agents (@)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1A7D6-84B7-AA34-E0F4-306111CE4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4419"/>
            <a:ext cx="10515600" cy="4351338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>
                <a:cs typeface="Calibri"/>
              </a:rPr>
              <a:t>Agents can help with a large variety of tasks providing context on their own.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Instead of providing context in our prompts, we can ask Copilot to build the context on its own.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Currently there are 3 agents in Copilot:</a:t>
            </a:r>
          </a:p>
          <a:p>
            <a:endParaRPr lang="en-US" dirty="0">
              <a:cs typeface="Calibri"/>
            </a:endParaRPr>
          </a:p>
          <a:p>
            <a:pPr lvl="1"/>
            <a:r>
              <a:rPr lang="en-US" b="1" dirty="0">
                <a:cs typeface="Calibri" panose="020F0502020204030204"/>
              </a:rPr>
              <a:t>@workspace  </a:t>
            </a:r>
            <a:r>
              <a:rPr lang="en-US" dirty="0">
                <a:cs typeface="Calibri" panose="020F0502020204030204"/>
              </a:rPr>
              <a:t>---&gt; Context from workspace</a:t>
            </a:r>
            <a:endParaRPr lang="en-US" b="1" dirty="0">
              <a:cs typeface="Calibri" panose="020F0502020204030204"/>
            </a:endParaRPr>
          </a:p>
          <a:p>
            <a:pPr lvl="1"/>
            <a:r>
              <a:rPr lang="en-US" b="1" dirty="0">
                <a:cs typeface="Calibri" panose="020F0502020204030204"/>
              </a:rPr>
              <a:t>@vscode </a:t>
            </a:r>
            <a:r>
              <a:rPr lang="en-US" dirty="0">
                <a:cs typeface="Calibri" panose="020F0502020204030204"/>
              </a:rPr>
              <a:t>---&gt; Questions related to </a:t>
            </a:r>
            <a:r>
              <a:rPr lang="en-US" err="1">
                <a:cs typeface="Calibri" panose="020F0502020204030204"/>
              </a:rPr>
              <a:t>VSCode</a:t>
            </a:r>
            <a:r>
              <a:rPr lang="en-US" dirty="0">
                <a:cs typeface="Calibri" panose="020F0502020204030204"/>
              </a:rPr>
              <a:t> and its structures</a:t>
            </a:r>
          </a:p>
          <a:p>
            <a:pPr lvl="1"/>
            <a:r>
              <a:rPr lang="en-US" b="1" dirty="0">
                <a:cs typeface="Calibri" panose="020F0502020204030204"/>
              </a:rPr>
              <a:t>@terminal </a:t>
            </a:r>
            <a:r>
              <a:rPr lang="en-US" dirty="0">
                <a:cs typeface="Calibri" panose="020F0502020204030204"/>
              </a:rPr>
              <a:t>---&gt; Chat pertinent to the terminal commands</a:t>
            </a:r>
            <a:endParaRPr lang="en-US" b="1" dirty="0">
              <a:cs typeface="Calibri" panose="020F0502020204030204"/>
            </a:endParaRPr>
          </a:p>
          <a:p>
            <a:pPr lvl="1"/>
            <a:endParaRPr lang="en-US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7240412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76454-6025-2C13-E2A8-B93208403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+mj-lt"/>
                <a:cs typeface="+mj-lt"/>
              </a:rPr>
              <a:t>Copilot Agents (@)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03670-2A23-71E4-FD47-2E47CFB59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b="1" dirty="0">
                <a:cs typeface="Calibri"/>
              </a:rPr>
              <a:t>@workspace</a:t>
            </a:r>
            <a:r>
              <a:rPr lang="en-US" dirty="0">
                <a:cs typeface="Calibri"/>
              </a:rPr>
              <a:t> b</a:t>
            </a:r>
            <a:r>
              <a:rPr lang="en-US" sz="2600" dirty="0">
                <a:cs typeface="Calibri"/>
              </a:rPr>
              <a:t>uilds the context from our workspace and </a:t>
            </a:r>
            <a:r>
              <a:rPr lang="en-US" dirty="0">
                <a:cs typeface="Calibri"/>
              </a:rPr>
              <a:t>can be used for: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Looking for files, searching for modules, class or function definitions etc.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Adding new functionalities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Fixing the code issues and errors</a:t>
            </a:r>
          </a:p>
          <a:p>
            <a:pPr lvl="1"/>
            <a:endParaRPr lang="en-US" dirty="0">
              <a:cs typeface="Calibri"/>
            </a:endParaRPr>
          </a:p>
          <a:p>
            <a:pPr lvl="1"/>
            <a:r>
              <a:rPr lang="en-US" dirty="0">
                <a:cs typeface="Calibri"/>
              </a:rPr>
              <a:t>Suggestions for refactoring/restructuring the code</a:t>
            </a:r>
          </a:p>
          <a:p>
            <a:pPr lvl="1"/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Exercise: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cs typeface="Calibri"/>
              </a:rPr>
              <a:t>Close all files in the editor and open the Copilot chat interface. Use the </a:t>
            </a:r>
            <a:r>
              <a:rPr lang="en-US" b="1" dirty="0">
                <a:cs typeface="Calibri"/>
              </a:rPr>
              <a:t>@workspace</a:t>
            </a:r>
            <a:r>
              <a:rPr lang="en-US" dirty="0">
                <a:cs typeface="Calibri"/>
              </a:rPr>
              <a:t> agent and ask where is the </a:t>
            </a:r>
            <a:r>
              <a:rPr lang="en-US" i="1" dirty="0">
                <a:cs typeface="Calibri"/>
              </a:rPr>
              <a:t>add()</a:t>
            </a:r>
            <a:r>
              <a:rPr lang="en-US" b="1" i="1" dirty="0">
                <a:cs typeface="Calibri"/>
              </a:rPr>
              <a:t> </a:t>
            </a:r>
            <a:r>
              <a:rPr lang="en-US" dirty="0">
                <a:cs typeface="Calibri"/>
              </a:rPr>
              <a:t>function defined?</a:t>
            </a:r>
            <a:endParaRPr lang="en-US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81374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6CC19-9284-CB4A-4F5B-5D3DBADB8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References</a:t>
            </a:r>
            <a:endParaRPr lang="en-US" b="1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C3969-0A9C-4AF4-1A10-8C3EC5A457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https://docs.github.com/en/copilot/using-github-copilot/using-github-copilot-code-suggestions-in-your-editor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r>
              <a:rPr lang="en-US" dirty="0">
                <a:ea typeface="+mn-lt"/>
                <a:cs typeface="+mn-lt"/>
                <a:hlinkClick r:id="rId3"/>
              </a:rPr>
              <a:t>https://github.blog/2024-03-25-how-to-use-github-copilot-in-your-ide-tips-tricks-and-best-practices/</a:t>
            </a:r>
            <a:endParaRPr lang="en-US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4"/>
              </a:rPr>
              <a:t>https://github.blog/2023-05-17-inside-github-working-with-the-llms-behind-github-copilot/</a:t>
            </a:r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  <a:hlinkClick r:id="rId5"/>
              </a:rPr>
              <a:t>https://github.blog/2023-05-17-how-github-copilot-is-getting-better-at-understanding-your-code/</a:t>
            </a:r>
            <a:endParaRPr lang="en-US" dirty="0">
              <a:cs typeface="Calibri"/>
            </a:endParaRPr>
          </a:p>
          <a:p>
            <a:r>
              <a:rPr lang="en-US" dirty="0">
                <a:ea typeface="+mn-lt"/>
                <a:cs typeface="+mn-lt"/>
                <a:hlinkClick r:id="rId6"/>
              </a:rPr>
              <a:t>https://dev.to/github/a-beginners-guide-to-prompt-engineering-with-github-copilot-3ibp</a:t>
            </a:r>
            <a:endParaRPr lang="en-US" dirty="0">
              <a:ea typeface="Calibri" panose="020F0502020204030204"/>
              <a:cs typeface="Calibri"/>
            </a:endParaRPr>
          </a:p>
          <a:p>
            <a:endParaRPr lang="en-US" dirty="0">
              <a:ea typeface="Calibri" panose="020F0502020204030204"/>
              <a:cs typeface="Calibri"/>
            </a:endParaRPr>
          </a:p>
          <a:p>
            <a:endParaRPr lang="en-US" dirty="0">
              <a:ea typeface="Calibri" panose="020F0502020204030204"/>
              <a:cs typeface="Calibri"/>
            </a:endParaRPr>
          </a:p>
          <a:p>
            <a:endParaRPr lang="en-US" dirty="0">
              <a:ea typeface="Calibri" panose="020F0502020204030204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4817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CE7E3-8C42-E4DF-C2DA-22E45C7AB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References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21F2D-1C00-7E18-FDD7-EFFAF06A9B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https://medium.com/@yar.dobroskok/github-copilot-workspace-new-development-experience-d69857fbd067</a:t>
            </a:r>
            <a:endParaRPr lang="en-US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14534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A175-38D4-62A0-EE8C-2BB39FC5B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Main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84886-DC68-5220-A915-782BB91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763"/>
            <a:ext cx="10539046" cy="430444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pPr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Code completion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 panose="020F0502020204030204"/>
                <a:cs typeface="Calibri" panose="020F0502020204030204"/>
              </a:rPr>
              <a:t>Chat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 panose="020F0502020204030204"/>
                <a:cs typeface="Calibri" panose="020F0502020204030204"/>
              </a:rPr>
              <a:t>Pull Request summaries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 panose="020F0502020204030204"/>
                <a:cs typeface="Calibri" panose="020F0502020204030204"/>
              </a:rPr>
              <a:t>Knowledge bases (Copilot Enterprise)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E9FBA-EDD3-6083-F8EA-3267AAED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8890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A175-38D4-62A0-EE8C-2BB39FC5B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Interfaces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84886-DC68-5220-A915-782BB91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38763"/>
            <a:ext cx="10539046" cy="4304445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endParaRPr lang="en-US" dirty="0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IDE/text editor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Command</a:t>
            </a:r>
            <a:r>
              <a:rPr lang="en-US">
                <a:ea typeface="+mn-lt"/>
                <a:cs typeface="+mn-lt"/>
              </a:rPr>
              <a:t> line interface (GH CLI)</a:t>
            </a:r>
          </a:p>
          <a:p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Chat interface through GitHub Mobile</a:t>
            </a:r>
          </a:p>
          <a:p>
            <a:pPr marL="0" indent="0">
              <a:buNone/>
            </a:pPr>
            <a:endParaRPr lang="en-US">
              <a:ea typeface="Calibri"/>
              <a:cs typeface="Calibri"/>
            </a:endParaRPr>
          </a:p>
          <a:p>
            <a:r>
              <a:rPr lang="en-US">
                <a:ea typeface="+mn-lt"/>
                <a:cs typeface="+mn-lt"/>
              </a:rPr>
              <a:t>GitHub.com interface (Enterprise subscription)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E9FBA-EDD3-6083-F8EA-3267AAED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24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DA175-38D4-62A0-EE8C-2BB39FC5B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Getting Started with Copilot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84886-DC68-5220-A915-782BB9194D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148"/>
            <a:ext cx="10539046" cy="440995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endParaRPr lang="en-US" b="1" dirty="0">
              <a:ea typeface="+mn-lt"/>
              <a:cs typeface="+mn-lt"/>
            </a:endParaRPr>
          </a:p>
          <a:p>
            <a:pPr marL="457200" indent="-457200"/>
            <a:r>
              <a:rPr lang="en-US" dirty="0">
                <a:ea typeface="+mn-lt"/>
                <a:cs typeface="+mn-lt"/>
              </a:rPr>
              <a:t>The following IDEs/text editors are supported</a:t>
            </a:r>
            <a:endParaRPr lang="en-US" b="1" dirty="0"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Microsoft Visual Studio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Visual Studio Code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Vim/</a:t>
            </a:r>
            <a:r>
              <a:rPr lang="en-US" err="1">
                <a:ea typeface="+mn-lt"/>
                <a:cs typeface="+mn-lt"/>
              </a:rPr>
              <a:t>Neovim</a:t>
            </a:r>
            <a:endParaRPr lang="en-US" dirty="0">
              <a:ea typeface="+mn-lt"/>
              <a:cs typeface="+mn-lt"/>
            </a:endParaRP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JetBrains IDEs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ea typeface="+mn-lt"/>
                <a:cs typeface="+mn-lt"/>
              </a:rPr>
              <a:t>Microsoft Azure Data Studio</a:t>
            </a: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E9FBA-EDD3-6083-F8EA-3267AAED5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CE0FD0-C06F-3362-191F-0B3B0F0D71CE}"/>
              </a:ext>
            </a:extLst>
          </p:cNvPr>
          <p:cNvSpPr txBox="1"/>
          <p:nvPr/>
        </p:nvSpPr>
        <p:spPr>
          <a:xfrm>
            <a:off x="1664677" y="5978768"/>
            <a:ext cx="886264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ea typeface="+mn-lt"/>
                <a:cs typeface="+mn-lt"/>
                <a:hlinkClick r:id="rId2"/>
              </a:rPr>
              <a:t>https://docs.github.com/en/copilot/using-github-copilot/getting-started-with-github-copilot</a:t>
            </a:r>
            <a:endParaRPr lang="en-US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6660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E434C-F448-F545-01F6-8652C507B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Supported Languages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5347A-7789-D487-73DB-61A0CE45A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Calibri"/>
                <a:cs typeface="Calibri"/>
              </a:rPr>
              <a:t>Many programming languages are supported including</a:t>
            </a:r>
            <a:endParaRPr lang="en-US" dirty="0">
              <a:cs typeface="Calibri"/>
            </a:endParaRPr>
          </a:p>
          <a:p>
            <a:endParaRPr lang="en-US" dirty="0">
              <a:ea typeface="+mn-lt"/>
              <a:cs typeface="+mn-lt"/>
            </a:endParaRPr>
          </a:p>
          <a:p>
            <a:pPr lvl="1"/>
            <a:r>
              <a:rPr lang="en-US" dirty="0">
                <a:ea typeface="+mn-lt"/>
                <a:cs typeface="+mn-lt"/>
              </a:rPr>
              <a:t>Python,</a:t>
            </a:r>
          </a:p>
          <a:p>
            <a:pPr lvl="1"/>
            <a:r>
              <a:rPr lang="en-US" dirty="0">
                <a:ea typeface="+mn-lt"/>
                <a:cs typeface="+mn-lt"/>
              </a:rPr>
              <a:t>JavaScript,</a:t>
            </a:r>
          </a:p>
          <a:p>
            <a:pPr lvl="1"/>
            <a:r>
              <a:rPr lang="en-US" dirty="0">
                <a:ea typeface="+mn-lt"/>
                <a:cs typeface="+mn-lt"/>
              </a:rPr>
              <a:t>TypeScript,</a:t>
            </a:r>
          </a:p>
          <a:p>
            <a:pPr lvl="1"/>
            <a:r>
              <a:rPr lang="en-US" dirty="0">
                <a:ea typeface="+mn-lt"/>
                <a:cs typeface="+mn-lt"/>
              </a:rPr>
              <a:t>Ruby,</a:t>
            </a:r>
          </a:p>
          <a:p>
            <a:pPr lvl="1"/>
            <a:r>
              <a:rPr lang="en-US" dirty="0">
                <a:ea typeface="+mn-lt"/>
                <a:cs typeface="+mn-lt"/>
              </a:rPr>
              <a:t>Go, </a:t>
            </a:r>
          </a:p>
          <a:p>
            <a:pPr lvl="1"/>
            <a:r>
              <a:rPr lang="en-US" dirty="0">
                <a:ea typeface="+mn-lt"/>
                <a:cs typeface="+mn-lt"/>
              </a:rPr>
              <a:t>C#</a:t>
            </a:r>
          </a:p>
          <a:p>
            <a:pPr lvl="1"/>
            <a:r>
              <a:rPr lang="en-US" dirty="0">
                <a:ea typeface="+mn-lt"/>
                <a:cs typeface="+mn-lt"/>
              </a:rPr>
              <a:t>C/C++</a:t>
            </a:r>
          </a:p>
          <a:p>
            <a:pPr lvl="1"/>
            <a:endParaRPr lang="en-US" dirty="0">
              <a:ea typeface="+mn-lt"/>
              <a:cs typeface="+mn-lt"/>
            </a:endParaRPr>
          </a:p>
          <a:p>
            <a:r>
              <a:rPr lang="en-US" dirty="0">
                <a:ea typeface="+mn-lt"/>
                <a:cs typeface="+mn-lt"/>
              </a:rPr>
              <a:t>Copilot can also assist in query generation for databases. </a:t>
            </a:r>
            <a:endParaRPr lang="en-US" dirty="0">
              <a:ea typeface="Calibri"/>
              <a:cs typeface="Calibri"/>
            </a:endParaRPr>
          </a:p>
          <a:p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713365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25024-1B39-37BD-F851-884D3D255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ea typeface="Calibri Light"/>
                <a:cs typeface="Calibri Light"/>
              </a:rPr>
              <a:t>Your First Suggestion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9A4427-0D6F-5347-F201-3BC82C8239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Start writing code... </a:t>
            </a:r>
            <a:endParaRPr lang="en-US"/>
          </a:p>
          <a:p>
            <a:pPr lvl="1">
              <a:lnSpc>
                <a:spcPct val="150000"/>
              </a:lnSpc>
            </a:pPr>
            <a:r>
              <a:rPr lang="en-US">
                <a:ea typeface="Calibri"/>
                <a:cs typeface="Calibri"/>
              </a:rPr>
              <a:t>the suggestions start showing up as you write!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Accept the suggestions by pressing the </a:t>
            </a:r>
            <a:r>
              <a:rPr lang="en-US" b="1" dirty="0">
                <a:ea typeface="Calibri"/>
                <a:cs typeface="Calibri"/>
              </a:rPr>
              <a:t>tab</a:t>
            </a:r>
            <a:r>
              <a:rPr lang="en-US" dirty="0">
                <a:ea typeface="Calibri"/>
                <a:cs typeface="Calibri"/>
              </a:rPr>
              <a:t> button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Partially accept the suggestion by using </a:t>
            </a:r>
            <a:r>
              <a:rPr lang="en-US" b="1" dirty="0">
                <a:ea typeface="Calibri"/>
                <a:cs typeface="Calibri"/>
              </a:rPr>
              <a:t>ctrl + --&gt;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Hover the mouse over the suggestions to see alternative options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Use </a:t>
            </a:r>
            <a:r>
              <a:rPr lang="en-US" b="1" dirty="0">
                <a:ea typeface="Calibri"/>
                <a:cs typeface="Calibri"/>
              </a:rPr>
              <a:t>Alt + [ </a:t>
            </a:r>
            <a:r>
              <a:rPr lang="en-US" dirty="0">
                <a:ea typeface="Calibri"/>
                <a:cs typeface="Calibri"/>
              </a:rPr>
              <a:t>or </a:t>
            </a:r>
            <a:r>
              <a:rPr lang="en-US" b="1" dirty="0">
                <a:ea typeface="Calibri"/>
                <a:cs typeface="Calibri"/>
              </a:rPr>
              <a:t>Alt + ] </a:t>
            </a:r>
            <a:r>
              <a:rPr lang="en-US" dirty="0">
                <a:ea typeface="Calibri"/>
                <a:cs typeface="Calibri"/>
              </a:rPr>
              <a:t>to switch between alternative suggestions</a:t>
            </a:r>
          </a:p>
          <a:p>
            <a:pPr>
              <a:lnSpc>
                <a:spcPct val="150000"/>
              </a:lnSpc>
            </a:pPr>
            <a:r>
              <a:rPr lang="en-US" dirty="0">
                <a:ea typeface="Calibri"/>
                <a:cs typeface="Calibri"/>
              </a:rPr>
              <a:t>Use </a:t>
            </a:r>
            <a:r>
              <a:rPr lang="en-US" b="1" dirty="0">
                <a:ea typeface="Calibri"/>
                <a:cs typeface="Calibri"/>
              </a:rPr>
              <a:t>ctrl + Enter </a:t>
            </a:r>
            <a:r>
              <a:rPr lang="en-US" dirty="0">
                <a:ea typeface="Calibri"/>
                <a:cs typeface="Calibri"/>
              </a:rPr>
              <a:t>to see a potential list of suggestions in a new panel</a:t>
            </a:r>
          </a:p>
        </p:txBody>
      </p:sp>
    </p:spTree>
    <p:extLst>
      <p:ext uri="{BB962C8B-B14F-4D97-AF65-F5344CB8AC3E}">
        <p14:creationId xmlns:p14="http://schemas.microsoft.com/office/powerpoint/2010/main" val="3261054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DD860-AEAA-E866-A363-7A3162DE1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Code Completion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D1A28-8072-EA57-9C51-0CA7FCF8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You get suggestions from Copilot as you write code, so...</a:t>
            </a:r>
            <a:endParaRPr lang="en-US" dirty="0"/>
          </a:p>
          <a:p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Exercise:</a:t>
            </a:r>
          </a:p>
          <a:p>
            <a:pPr lvl="1"/>
            <a:r>
              <a:rPr lang="en-US" dirty="0">
                <a:cs typeface="Calibri"/>
              </a:rPr>
              <a:t>Open the </a:t>
            </a:r>
            <a:r>
              <a:rPr lang="en-US" b="1" dirty="0">
                <a:cs typeface="Calibri"/>
              </a:rPr>
              <a:t>00_code_completion.py</a:t>
            </a:r>
            <a:r>
              <a:rPr lang="en-US" dirty="0">
                <a:cs typeface="Calibri"/>
              </a:rPr>
              <a:t> file and instruct Copilot to write you a simple [e.g., </a:t>
            </a:r>
            <a:r>
              <a:rPr lang="en-US" i="1" dirty="0">
                <a:cs typeface="Calibri"/>
              </a:rPr>
              <a:t>add()</a:t>
            </a:r>
            <a:r>
              <a:rPr lang="en-US" dirty="0">
                <a:cs typeface="Calibri"/>
              </a:rPr>
              <a:t>] function</a:t>
            </a:r>
          </a:p>
        </p:txBody>
      </p:sp>
    </p:spTree>
    <p:extLst>
      <p:ext uri="{BB962C8B-B14F-4D97-AF65-F5344CB8AC3E}">
        <p14:creationId xmlns:p14="http://schemas.microsoft.com/office/powerpoint/2010/main" val="1134924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679A2F-5C57-3CED-E71A-C34B18EDD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cs typeface="Calibri Light"/>
              </a:rPr>
              <a:t>Top Comments Are Valuable!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0DFF5-F7FF-D510-937C-F419DB5BDC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Top-level comments can give context about the overall intended code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Useful for boilerplate code to get you started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Provide as much information as possible. </a:t>
            </a: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Providing examples is helpful, especially working with data or strings</a:t>
            </a: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46515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Github Copilot</vt:lpstr>
      <vt:lpstr>What is GH Copilot?</vt:lpstr>
      <vt:lpstr>Main Features</vt:lpstr>
      <vt:lpstr>Interfaces</vt:lpstr>
      <vt:lpstr>Getting Started with Copilot</vt:lpstr>
      <vt:lpstr>Supported Languages</vt:lpstr>
      <vt:lpstr>Your First Suggestion</vt:lpstr>
      <vt:lpstr>Code Completion</vt:lpstr>
      <vt:lpstr>Top Comments Are Valuable!</vt:lpstr>
      <vt:lpstr>Top Comments Are Valuable!</vt:lpstr>
      <vt:lpstr>Be Specific!</vt:lpstr>
      <vt:lpstr>Context Matters!</vt:lpstr>
      <vt:lpstr>Context Variables (#)</vt:lpstr>
      <vt:lpstr>Context Variables (#)</vt:lpstr>
      <vt:lpstr>Naming Conventions</vt:lpstr>
      <vt:lpstr>Examples Help!</vt:lpstr>
      <vt:lpstr>Chat Interface</vt:lpstr>
      <vt:lpstr>Inline Chat</vt:lpstr>
      <vt:lpstr>Inline Chat</vt:lpstr>
      <vt:lpstr>Slash Commands (/) </vt:lpstr>
      <vt:lpstr>Copilot Agents (@)</vt:lpstr>
      <vt:lpstr>Copilot Agents (@)</vt:lpstr>
      <vt:lpstr>References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1099</cp:revision>
  <dcterms:created xsi:type="dcterms:W3CDTF">2024-05-13T17:16:01Z</dcterms:created>
  <dcterms:modified xsi:type="dcterms:W3CDTF">2024-06-11T00:02:21Z</dcterms:modified>
</cp:coreProperties>
</file>

<file path=docProps/thumbnail.jpeg>
</file>